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ungul Lee" initials="" lastIdx="0" clrIdx="0"/>
  <p:cmAuthor id="1" name="Henry Chen" initials="HC" lastIdx="1" clrIdx="1">
    <p:extLst/>
  </p:cmAuthor>
  <p:cmAuthor id="2" name="Benjamin Grandey" initials="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8068" autoAdjust="0"/>
  </p:normalViewPr>
  <p:slideViewPr>
    <p:cSldViewPr snapToGrid="0">
      <p:cViewPr varScale="1">
        <p:scale>
          <a:sx n="115" d="100"/>
          <a:sy n="115" d="100"/>
        </p:scale>
        <p:origin x="220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648"/>
            <a:ext cx="9144000" cy="748862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050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0" y="3962400"/>
            <a:ext cx="1828800" cy="228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5162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21553-AB35-4C80-B778-5B6C6508EDD4}" type="slidenum">
              <a:rPr lang="en-US">
                <a:solidFill>
                  <a:srgbClr val="002D62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2D6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99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-9204"/>
            <a:ext cx="9144000" cy="838200"/>
          </a:xfrm>
          <a:prstGeom prst="rect">
            <a:avLst/>
          </a:prstGeom>
          <a:gradFill>
            <a:gsLst>
              <a:gs pos="94000">
                <a:schemeClr val="tx1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016769"/>
            <a:ext cx="838200" cy="7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 rot="10800000" flipV="1">
            <a:off x="847725" y="6644504"/>
            <a:ext cx="8001000" cy="36576"/>
          </a:xfrm>
          <a:prstGeom prst="rect">
            <a:avLst/>
          </a:prstGeom>
          <a:gradFill flip="none" rotWithShape="1">
            <a:gsLst>
              <a:gs pos="66000">
                <a:schemeClr val="accent1"/>
              </a:gs>
              <a:gs pos="1000">
                <a:schemeClr val="tx1"/>
              </a:gs>
              <a:gs pos="0">
                <a:schemeClr val="tx1"/>
              </a:gs>
              <a:gs pos="100000">
                <a:schemeClr val="bg1">
                  <a:lumMod val="10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D6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6644504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solidFill>
                  <a:srgbClr val="006325"/>
                </a:solidFill>
              </a:rPr>
              <a:t>http://</a:t>
            </a:r>
            <a:r>
              <a:rPr lang="en-US" sz="1000" dirty="0">
                <a:solidFill>
                  <a:srgbClr val="006325"/>
                </a:solidFill>
                <a:ea typeface="Verdana" pitchFamily="34" charset="0"/>
                <a:cs typeface="Verdana" pitchFamily="34" charset="0"/>
              </a:rPr>
              <a:t>globalchange.mit.edu</a:t>
            </a:r>
            <a:r>
              <a:rPr lang="en-US" sz="1000" dirty="0">
                <a:solidFill>
                  <a:srgbClr val="006325"/>
                </a:solidFill>
              </a:rPr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358385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x.doi.org/10.1016/j.agrformet.2016.12.02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5395" y="0"/>
            <a:ext cx="8610600" cy="721894"/>
          </a:xfrm>
        </p:spPr>
        <p:txBody>
          <a:bodyPr/>
          <a:lstStyle/>
          <a:p>
            <a:r>
              <a:rPr lang="en-US" sz="2400" dirty="0" smtClean="0">
                <a:solidFill>
                  <a:schemeClr val="bg1"/>
                </a:solidFill>
              </a:rPr>
              <a:t>A simpler</a:t>
            </a:r>
            <a:r>
              <a:rPr lang="en-US" sz="2400" dirty="0">
                <a:solidFill>
                  <a:schemeClr val="bg1"/>
                </a:solidFill>
              </a:rPr>
              <a:t>, faster </a:t>
            </a:r>
            <a:r>
              <a:rPr lang="en-US" sz="2400" dirty="0" smtClean="0">
                <a:solidFill>
                  <a:schemeClr val="bg1"/>
                </a:solidFill>
              </a:rPr>
              <a:t>way to assess the impact of climate change on </a:t>
            </a:r>
            <a:r>
              <a:rPr lang="en-US" sz="2400" dirty="0">
                <a:solidFill>
                  <a:schemeClr val="bg1"/>
                </a:solidFill>
              </a:rPr>
              <a:t>crop </a:t>
            </a:r>
            <a:r>
              <a:rPr lang="en-US" sz="2400" dirty="0" smtClean="0">
                <a:solidFill>
                  <a:schemeClr val="bg1"/>
                </a:solidFill>
              </a:rPr>
              <a:t>yields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2459" y="855480"/>
            <a:ext cx="34553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Objective: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Develop a reliable, more computationally efficient alternative to globally gridded crop models (GGCMs) that can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advance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integrated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assessment </a:t>
            </a:r>
            <a:r>
              <a:rPr lang="en-US" sz="1400" smtClean="0">
                <a:solidFill>
                  <a:srgbClr val="003300"/>
                </a:solidFill>
                <a:latin typeface="+mj-lt"/>
              </a:rPr>
              <a:t>research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addressing land-use change. </a:t>
            </a:r>
            <a:endParaRPr lang="en-US" sz="1400" dirty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6024" y="3405283"/>
            <a:ext cx="3352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Impact: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This method </a:t>
            </a:r>
            <a:r>
              <a:rPr lang="en-US" sz="1400" dirty="0">
                <a:solidFill>
                  <a:srgbClr val="003300"/>
                </a:solidFill>
                <a:latin typeface="Myriad Pro"/>
              </a:rPr>
              <a:t>provides a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reliable method for incorporating climate effects on crop yields and to study structural uncertainty </a:t>
            </a:r>
            <a:r>
              <a:rPr lang="en-US" sz="1400" smtClean="0">
                <a:solidFill>
                  <a:srgbClr val="003300"/>
                </a:solidFill>
                <a:latin typeface="Myriad Pro"/>
              </a:rPr>
              <a:t>in land-use </a:t>
            </a:r>
            <a:r>
              <a:rPr lang="en-US" sz="1400" dirty="0" smtClean="0">
                <a:solidFill>
                  <a:srgbClr val="003300"/>
                </a:solidFill>
                <a:latin typeface="Myriad Pro"/>
              </a:rPr>
              <a:t>change analysis.  </a:t>
            </a:r>
            <a:endParaRPr lang="en-US" sz="1400" dirty="0"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5395" y="2148769"/>
            <a:ext cx="3352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dirty="0" smtClean="0">
              <a:solidFill>
                <a:srgbClr val="002D62"/>
              </a:solidFill>
              <a:latin typeface="Myriad Pro"/>
            </a:endParaRPr>
          </a:p>
          <a:p>
            <a:endParaRPr lang="en-US" sz="1400" b="1" dirty="0">
              <a:solidFill>
                <a:srgbClr val="002D62"/>
              </a:solidFill>
              <a:latin typeface="Myriad Pro"/>
            </a:endParaRPr>
          </a:p>
          <a:p>
            <a:r>
              <a:rPr lang="en-US" sz="1400" b="1" dirty="0" smtClean="0">
                <a:solidFill>
                  <a:srgbClr val="002D62"/>
                </a:solidFill>
                <a:latin typeface="Myriad Pro"/>
              </a:rPr>
              <a:t>Findings</a:t>
            </a:r>
            <a:r>
              <a:rPr lang="en-US" sz="1400" b="1" dirty="0" smtClean="0">
                <a:solidFill>
                  <a:srgbClr val="002D62"/>
                </a:solidFill>
                <a:latin typeface="+mj-lt"/>
              </a:rPr>
              <a:t>: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Using a suite of statistical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models to predict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responses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of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different crop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yields to climate change-driven variations in temperature and precipitation,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the study </a:t>
            </a:r>
            <a:r>
              <a:rPr lang="en-US" sz="1400" dirty="0">
                <a:solidFill>
                  <a:srgbClr val="003300"/>
                </a:solidFill>
                <a:latin typeface="+mj-lt"/>
              </a:rPr>
              <a:t>found good agreement </a:t>
            </a:r>
            <a:r>
              <a:rPr lang="en-US" sz="1400" dirty="0" smtClean="0">
                <a:solidFill>
                  <a:srgbClr val="003300"/>
                </a:solidFill>
                <a:latin typeface="+mj-lt"/>
              </a:rPr>
              <a:t>between predictions from the statistical emulators and GGCMs.</a:t>
            </a:r>
          </a:p>
          <a:p>
            <a:endParaRPr lang="en-US" sz="1400" dirty="0" smtClean="0">
              <a:solidFill>
                <a:srgbClr val="003300"/>
              </a:solidFill>
              <a:latin typeface="+mj-lt"/>
            </a:endParaRPr>
          </a:p>
          <a:p>
            <a:endParaRPr lang="en-US" sz="1400" dirty="0">
              <a:solidFill>
                <a:srgbClr val="003300"/>
              </a:solidFill>
              <a:latin typeface="+mj-lt"/>
            </a:endParaRPr>
          </a:p>
          <a:p>
            <a:endParaRPr lang="en-US" sz="1400" dirty="0" smtClean="0">
              <a:solidFill>
                <a:srgbClr val="003300"/>
              </a:solidFill>
              <a:latin typeface="+mj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6800" y="6170531"/>
            <a:ext cx="7696200" cy="33855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lvl="0"/>
            <a:r>
              <a:rPr lang="en-US" sz="800" b="1" i="1" dirty="0">
                <a:solidFill>
                  <a:schemeClr val="bg1"/>
                </a:solidFill>
              </a:rPr>
              <a:t>E. Blanc, 2017: Statistical emulators of maize, rice, soybean and wheat yields from global gridded crop models, Agriculture and Forest Meteorology, </a:t>
            </a:r>
            <a:r>
              <a:rPr lang="en-US" sz="800" b="1" i="1" dirty="0" err="1">
                <a:solidFill>
                  <a:schemeClr val="bg1"/>
                </a:solidFill>
              </a:rPr>
              <a:t>doi</a:t>
            </a:r>
            <a:r>
              <a:rPr lang="en-US" sz="800" b="1" i="1" dirty="0">
                <a:solidFill>
                  <a:schemeClr val="bg1"/>
                </a:solidFill>
              </a:rPr>
              <a:t>: </a:t>
            </a:r>
            <a:r>
              <a:rPr lang="en-US" sz="800" b="1" i="1" dirty="0">
                <a:solidFill>
                  <a:schemeClr val="bg1"/>
                </a:solidFill>
                <a:hlinkClick r:id="rId2"/>
              </a:rPr>
              <a:t>http://</a:t>
            </a:r>
            <a:r>
              <a:rPr lang="en-US" sz="800" b="1" i="1" dirty="0" smtClean="0">
                <a:solidFill>
                  <a:schemeClr val="bg1"/>
                </a:solidFill>
                <a:hlinkClick r:id="rId2"/>
              </a:rPr>
              <a:t>dx.doi.org/10.1016/j.agrformet.2016.12.022</a:t>
            </a:r>
            <a:r>
              <a:rPr lang="en-US" sz="800" b="1" i="1" dirty="0" smtClean="0">
                <a:solidFill>
                  <a:schemeClr val="bg1"/>
                </a:solidFill>
              </a:rPr>
              <a:t>.</a:t>
            </a:r>
            <a:endParaRPr lang="en-US" sz="800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0" y="4383489"/>
            <a:ext cx="52016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Changes </a:t>
            </a:r>
            <a:r>
              <a:rPr lang="en-US" sz="1200" dirty="0"/>
              <a:t>in wheat yields from </a:t>
            </a:r>
            <a:r>
              <a:rPr lang="en-US" sz="1200" dirty="0" smtClean="0"/>
              <a:t>2000s </a:t>
            </a:r>
            <a:r>
              <a:rPr lang="en-US" sz="1200" dirty="0"/>
              <a:t>to </a:t>
            </a:r>
            <a:r>
              <a:rPr lang="en-US" sz="1200" dirty="0" smtClean="0"/>
              <a:t>2090s </a:t>
            </a:r>
            <a:r>
              <a:rPr lang="en-US" sz="1200" dirty="0"/>
              <a:t>estimated by the statistical emulators (S1fpintsoil specification) and GGCMs and comparison (log ratio</a:t>
            </a:r>
            <a:r>
              <a:rPr lang="en-US" sz="1200" dirty="0" smtClean="0"/>
              <a:t>).</a:t>
            </a:r>
            <a:endParaRPr lang="en-US" sz="12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982" y="1379912"/>
            <a:ext cx="4856018" cy="345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77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Joint Program on Global Change Template Colors">
      <a:dk1>
        <a:srgbClr val="002D62"/>
      </a:dk1>
      <a:lt1>
        <a:srgbClr val="FFFFFF"/>
      </a:lt1>
      <a:dk2>
        <a:srgbClr val="006325"/>
      </a:dk2>
      <a:lt2>
        <a:srgbClr val="FFFFFF"/>
      </a:lt2>
      <a:accent1>
        <a:srgbClr val="005288"/>
      </a:accent1>
      <a:accent2>
        <a:srgbClr val="78A22F"/>
      </a:accent2>
      <a:accent3>
        <a:srgbClr val="B30838"/>
      </a:accent3>
      <a:accent4>
        <a:srgbClr val="AB650D"/>
      </a:accent4>
      <a:accent5>
        <a:srgbClr val="F7A51C"/>
      </a:accent5>
      <a:accent6>
        <a:srgbClr val="00958F"/>
      </a:accent6>
      <a:hlink>
        <a:srgbClr val="C7D6EE"/>
      </a:hlink>
      <a:folHlink>
        <a:srgbClr val="999999"/>
      </a:folHlink>
    </a:clrScheme>
    <a:fontScheme name="Joint Program on Global Change Template Fonts">
      <a:majorFont>
        <a:latin typeface="Myriad Pro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18520</TotalTime>
  <Words>165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Myriad Pro</vt:lpstr>
      <vt:lpstr>Verdana</vt:lpstr>
      <vt:lpstr>1_Office Theme</vt:lpstr>
      <vt:lpstr>A simpler, faster way to assess the impact of climate change on crop yields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Emissions Leakage</dc:title>
  <dc:creator>Mark Dwortzan</dc:creator>
  <cp:lastModifiedBy>Mark Dwortzan</cp:lastModifiedBy>
  <cp:revision>318</cp:revision>
  <cp:lastPrinted>2017-04-18T15:49:00Z</cp:lastPrinted>
  <dcterms:created xsi:type="dcterms:W3CDTF">2012-12-03T21:38:29Z</dcterms:created>
  <dcterms:modified xsi:type="dcterms:W3CDTF">2017-04-18T16:18:52Z</dcterms:modified>
</cp:coreProperties>
</file>